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79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B4A7AB-D863-FE45-8425-95B83BCBD4CA}" v="1" dt="2024-05-29T13:34:10.9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4694"/>
  </p:normalViewPr>
  <p:slideViewPr>
    <p:cSldViewPr snapToGrid="0">
      <p:cViewPr varScale="1">
        <p:scale>
          <a:sx n="106" d="100"/>
          <a:sy n="106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KAJ REDON" userId="509f8f22-2388-4914-830a-b3f6f4856ff7" providerId="ADAL" clId="{BEB4A7AB-D863-FE45-8425-95B83BCBD4CA}"/>
    <pc:docChg chg="modSld">
      <pc:chgData name="KOKAJ REDON" userId="509f8f22-2388-4914-830a-b3f6f4856ff7" providerId="ADAL" clId="{BEB4A7AB-D863-FE45-8425-95B83BCBD4CA}" dt="2024-05-29T13:34:10.963" v="0" actId="571"/>
      <pc:docMkLst>
        <pc:docMk/>
      </pc:docMkLst>
      <pc:sldChg chg="addSp modSp modAnim">
        <pc:chgData name="KOKAJ REDON" userId="509f8f22-2388-4914-830a-b3f6f4856ff7" providerId="ADAL" clId="{BEB4A7AB-D863-FE45-8425-95B83BCBD4CA}" dt="2024-05-29T13:34:10.963" v="0" actId="571"/>
        <pc:sldMkLst>
          <pc:docMk/>
          <pc:sldMk cId="3000243929" sldId="260"/>
        </pc:sldMkLst>
        <pc:picChg chg="add mod">
          <ac:chgData name="KOKAJ REDON" userId="509f8f22-2388-4914-830a-b3f6f4856ff7" providerId="ADAL" clId="{BEB4A7AB-D863-FE45-8425-95B83BCBD4CA}" dt="2024-05-29T13:34:10.963" v="0" actId="571"/>
          <ac:picMkLst>
            <pc:docMk/>
            <pc:sldMk cId="3000243929" sldId="260"/>
            <ac:picMk id="3" creationId="{23C314A9-5E2F-BC36-48EC-6EC5C31F71B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554C1-F69B-294B-9A5E-6B95D6477B25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14E72-7392-B245-802A-D2204B98F50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9302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14E72-7392-B245-802A-D2204B98F501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9586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5524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9234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904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722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7840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1165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6004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8042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2202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561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70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009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9272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3877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08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290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624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9F81AD2-52A8-5045-86FB-B3DE9D5ACFB9}" type="datetimeFigureOut">
              <a:rPr lang="it-IT" smtClean="0"/>
              <a:t>29/05/24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974396F-6F43-B54D-8E82-9EBCEF6A6B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3658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D97F96-82B2-1051-A2B5-CE5F891668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SPIDER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B8FE02B-C968-03A8-874F-AF2974376E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Videogioco di avventura sviluppato interamente in </a:t>
            </a:r>
            <a:r>
              <a:rPr lang="it-IT" dirty="0" err="1"/>
              <a:t>prolog</a:t>
            </a: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601250A-2A55-45CB-51DC-94FF9CF88766}"/>
              </a:ext>
            </a:extLst>
          </p:cNvPr>
          <p:cNvSpPr txBox="1"/>
          <p:nvPr/>
        </p:nvSpPr>
        <p:spPr>
          <a:xfrm>
            <a:off x="8275320" y="5867399"/>
            <a:ext cx="3634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Redon Kokaj	744959</a:t>
            </a:r>
          </a:p>
          <a:p>
            <a:r>
              <a:rPr lang="it-IT" dirty="0"/>
              <a:t>Filippo Alzati		745495</a:t>
            </a:r>
          </a:p>
        </p:txBody>
      </p:sp>
    </p:spTree>
    <p:extLst>
      <p:ext uri="{BB962C8B-B14F-4D97-AF65-F5344CB8AC3E}">
        <p14:creationId xmlns:p14="http://schemas.microsoft.com/office/powerpoint/2010/main" val="667766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87ED99-E381-A8FF-F5EB-D567B623E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condizioni di vittoria del gioco 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2F7198-AC07-7534-297B-83787FCF8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63232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l’unica condizione di vittoria nel gioco base è tornare al prato in possesso del rubino custodito dal ragno.</a:t>
            </a:r>
          </a:p>
        </p:txBody>
      </p:sp>
    </p:spTree>
    <p:extLst>
      <p:ext uri="{BB962C8B-B14F-4D97-AF65-F5344CB8AC3E}">
        <p14:creationId xmlns:p14="http://schemas.microsoft.com/office/powerpoint/2010/main" val="2970061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0C8BBD-C62B-9DDA-5119-5738187C6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-108030"/>
            <a:ext cx="9905998" cy="1905000"/>
          </a:xfrm>
        </p:spPr>
        <p:txBody>
          <a:bodyPr/>
          <a:lstStyle/>
          <a:p>
            <a:r>
              <a:rPr lang="it-IT" dirty="0"/>
              <a:t>schema gioco modificato</a:t>
            </a:r>
          </a:p>
        </p:txBody>
      </p:sp>
      <p:pic>
        <p:nvPicPr>
          <p:cNvPr id="5" name="Segnaposto contenuto 4" descr="Immagine che contiene schermata, diagramma, testo, design&#10;&#10;Descrizione generata automaticamente">
            <a:extLst>
              <a:ext uri="{FF2B5EF4-FFF2-40B4-BE49-F238E27FC236}">
                <a16:creationId xmlns:a16="http://schemas.microsoft.com/office/drawing/2014/main" id="{4CC42C07-623A-6A3D-B5D2-742D48BEB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4" y="1180729"/>
            <a:ext cx="6740945" cy="5301093"/>
          </a:xfrm>
        </p:spPr>
      </p:pic>
      <p:pic>
        <p:nvPicPr>
          <p:cNvPr id="3" name="Immagine 2" descr="Immagine che contiene cerchio, orologio, bianco e nero, bussola&#10;&#10;Descrizione generata automaticamente">
            <a:extLst>
              <a:ext uri="{FF2B5EF4-FFF2-40B4-BE49-F238E27FC236}">
                <a16:creationId xmlns:a16="http://schemas.microsoft.com/office/drawing/2014/main" id="{A00DADD0-118C-5277-8823-0500E15E4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780" y="177800"/>
            <a:ext cx="1400100" cy="141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523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F2D0DF-E37F-D904-173C-E3A35F454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gioco modificato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8D877-34EC-7D0E-11A5-5E933B272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la nostra versione del gioco presenta un livello di sfida più alto del precedente. abbiamo aggiunto diverse zone e oggetti, per incrementare le difficoltà. inoltre abbiamo aggiunto nuovi oggetti e nemici e modificato il leone del gioco base. oltre a ciò, la condizione di vittoria per il nostro gioco cambia.</a:t>
            </a:r>
          </a:p>
        </p:txBody>
      </p:sp>
    </p:spTree>
    <p:extLst>
      <p:ext uri="{BB962C8B-B14F-4D97-AF65-F5344CB8AC3E}">
        <p14:creationId xmlns:p14="http://schemas.microsoft.com/office/powerpoint/2010/main" val="2650533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99EC02-E261-5522-8478-089AFA6AE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comandi principali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336FEF-2846-6348-717A-CE4967196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Oltre ai comandi già presenti prima, abbiamo deciso di aggiungere la possibilità di scegliere in quale lingua giocare il gioco: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dirty="0" err="1"/>
              <a:t>change_language</a:t>
            </a:r>
            <a:r>
              <a:rPr lang="it-IT" b="1" dirty="0"/>
              <a:t>(</a:t>
            </a:r>
            <a:r>
              <a:rPr lang="it-IT" b="1" dirty="0" err="1"/>
              <a:t>language</a:t>
            </a:r>
            <a:r>
              <a:rPr lang="it-IT" b="1" dirty="0"/>
              <a:t>).</a:t>
            </a:r>
            <a:r>
              <a:rPr lang="it-IT" dirty="0"/>
              <a:t>: scegli la lingua del gioco.</a:t>
            </a:r>
          </a:p>
          <a:p>
            <a:pPr marL="0" indent="0">
              <a:buNone/>
            </a:pPr>
            <a:r>
              <a:rPr lang="it-IT" dirty="0"/>
              <a:t>il parametro </a:t>
            </a:r>
            <a:r>
              <a:rPr lang="it-IT" dirty="0" err="1"/>
              <a:t>language</a:t>
            </a:r>
            <a:r>
              <a:rPr lang="it-IT" dirty="0"/>
              <a:t>, nel nostro caso, può essere «</a:t>
            </a:r>
            <a:r>
              <a:rPr lang="it-IT" dirty="0" err="1"/>
              <a:t>italian</a:t>
            </a:r>
            <a:r>
              <a:rPr lang="it-IT" dirty="0"/>
              <a:t>» oppure «</a:t>
            </a:r>
            <a:r>
              <a:rPr lang="it-IT" dirty="0" err="1"/>
              <a:t>english</a:t>
            </a:r>
            <a:r>
              <a:rPr lang="it-IT" dirty="0"/>
              <a:t>». di base, il gioco partirà sempre in lingua inglese.</a:t>
            </a:r>
          </a:p>
        </p:txBody>
      </p:sp>
    </p:spTree>
    <p:extLst>
      <p:ext uri="{BB962C8B-B14F-4D97-AF65-F5344CB8AC3E}">
        <p14:creationId xmlns:p14="http://schemas.microsoft.com/office/powerpoint/2010/main" val="302947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16F641-A6B3-4193-F965-83811D9F1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aree del gioco modificato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BE32E0-C8E2-4B0A-799A-3BA0C3BC7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abbiamo aggiunto 3 zone nella nostra versione</a:t>
            </a:r>
            <a:r>
              <a:rPr lang="it-IT" b="1" dirty="0"/>
              <a:t>: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rovine (</a:t>
            </a:r>
            <a:r>
              <a:rPr lang="it-IT" b="1" dirty="0" err="1"/>
              <a:t>ruins</a:t>
            </a:r>
            <a:r>
              <a:rPr lang="it-IT" b="1" dirty="0"/>
              <a:t>):</a:t>
            </a:r>
            <a:r>
              <a:rPr lang="it-IT" dirty="0"/>
              <a:t> a ovest dell’ingresso della caverna. ospita uno </a:t>
            </a:r>
            <a:r>
              <a:rPr lang="it-IT" dirty="0" err="1"/>
              <a:t>slime</a:t>
            </a:r>
            <a:r>
              <a:rPr lang="it-IT" dirty="0"/>
              <a:t> che possiede una magica pietra necessaria per aprire la porta gigante aggiunta.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porta gigante (massive door):</a:t>
            </a:r>
            <a:r>
              <a:rPr lang="it-IT" dirty="0"/>
              <a:t> a nord dell’ingresso della caverna. al suo interno, si trova uno smeraldo, necessario per vincere il gioco.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cortile (</a:t>
            </a:r>
            <a:r>
              <a:rPr lang="it-IT" b="1" dirty="0" err="1"/>
              <a:t>courtyard</a:t>
            </a:r>
            <a:r>
              <a:rPr lang="it-IT" b="1" dirty="0"/>
              <a:t>):</a:t>
            </a:r>
            <a:r>
              <a:rPr lang="it-IT" dirty="0"/>
              <a:t> a sud dell’edificio. contiene la fiaccola, necessaria per sconfiggere determinati nemici.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7906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97BA19-F84B-E7D9-7D30-8EE2274C6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oggetti e nemici del gioco modificato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8A92B2-E782-D01F-9EB2-3CC316FA3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Oggetti: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zaffiro (</a:t>
            </a:r>
            <a:r>
              <a:rPr lang="it-IT" b="1" dirty="0" err="1"/>
              <a:t>shappire</a:t>
            </a:r>
            <a:r>
              <a:rPr lang="it-IT" b="1" dirty="0"/>
              <a:t>):</a:t>
            </a:r>
            <a:r>
              <a:rPr lang="it-IT" dirty="0"/>
              <a:t> Custodito dal leone.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fiaccola (</a:t>
            </a:r>
            <a:r>
              <a:rPr lang="it-IT" b="1" dirty="0" err="1"/>
              <a:t>torch</a:t>
            </a:r>
            <a:r>
              <a:rPr lang="it-IT" b="1" dirty="0"/>
              <a:t>):</a:t>
            </a:r>
            <a:r>
              <a:rPr lang="it-IT" dirty="0"/>
              <a:t> nuova arma necessaria per affrontare il leone e lo </a:t>
            </a:r>
            <a:r>
              <a:rPr lang="it-IT" dirty="0" err="1"/>
              <a:t>slime</a:t>
            </a:r>
            <a:r>
              <a:rPr lang="it-IT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smeraldo (</a:t>
            </a:r>
            <a:r>
              <a:rPr lang="it-IT" b="1" dirty="0" err="1"/>
              <a:t>emerald</a:t>
            </a:r>
            <a:r>
              <a:rPr lang="it-IT" b="1" dirty="0"/>
              <a:t>):</a:t>
            </a:r>
            <a:r>
              <a:rPr lang="it-IT" dirty="0"/>
              <a:t> situata dietro alla porta gigante.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pietra magica (</a:t>
            </a:r>
            <a:r>
              <a:rPr lang="it-IT" b="1" dirty="0" err="1"/>
              <a:t>magic</a:t>
            </a:r>
            <a:r>
              <a:rPr lang="it-IT" b="1" dirty="0"/>
              <a:t> stone):</a:t>
            </a:r>
            <a:r>
              <a:rPr lang="it-IT" dirty="0"/>
              <a:t> custodita dallo </a:t>
            </a:r>
            <a:r>
              <a:rPr lang="it-IT" dirty="0" err="1"/>
              <a:t>slime</a:t>
            </a:r>
            <a:r>
              <a:rPr lang="it-IT" dirty="0"/>
              <a:t>. necessaria per aprire la porta gigante.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Nemici: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 err="1"/>
              <a:t>slime</a:t>
            </a:r>
            <a:r>
              <a:rPr lang="it-IT" b="1" dirty="0"/>
              <a:t> (</a:t>
            </a:r>
            <a:r>
              <a:rPr lang="it-IT" b="1" dirty="0" err="1"/>
              <a:t>slime</a:t>
            </a:r>
            <a:r>
              <a:rPr lang="it-IT" b="1" dirty="0"/>
              <a:t>):</a:t>
            </a:r>
            <a:r>
              <a:rPr lang="it-IT" dirty="0"/>
              <a:t> ha preso possesso delle rovine e custodisce la pietra magica.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leone (</a:t>
            </a:r>
            <a:r>
              <a:rPr lang="it-IT" b="1" dirty="0" err="1"/>
              <a:t>lion</a:t>
            </a:r>
            <a:r>
              <a:rPr lang="it-IT" b="1" dirty="0"/>
              <a:t>)</a:t>
            </a:r>
            <a:r>
              <a:rPr lang="it-IT" dirty="0"/>
              <a:t>: situato nella sua gabbia. in questa nuova versione, è diventato affrontabile.</a:t>
            </a:r>
          </a:p>
        </p:txBody>
      </p:sp>
    </p:spTree>
    <p:extLst>
      <p:ext uri="{BB962C8B-B14F-4D97-AF65-F5344CB8AC3E}">
        <p14:creationId xmlns:p14="http://schemas.microsoft.com/office/powerpoint/2010/main" val="3950125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87ED99-E381-A8FF-F5EB-D567B623E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condizioni di vittoria del gioco modificato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2F7198-AC07-7534-297B-83787FCF8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63232"/>
            <a:ext cx="9905998" cy="3124201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la condizione di vittoria nella nostra versione è diversa. oltre al rubino, già necessario prima, c’è bisogno di recuperare </a:t>
            </a:r>
            <a:r>
              <a:rPr lang="it-IT" sz="1600" dirty="0"/>
              <a:t>ANCHE</a:t>
            </a:r>
            <a:r>
              <a:rPr lang="it-IT" dirty="0"/>
              <a:t> lo zaffiro e lo smeraldo, poi tornare al prato iniziale.</a:t>
            </a:r>
          </a:p>
        </p:txBody>
      </p:sp>
    </p:spTree>
    <p:extLst>
      <p:ext uri="{BB962C8B-B14F-4D97-AF65-F5344CB8AC3E}">
        <p14:creationId xmlns:p14="http://schemas.microsoft.com/office/powerpoint/2010/main" val="1790993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B9D8A1-479D-E891-13E9-2568B4FB7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del codice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C5EB70-1981-0CED-A191-7B5BD7AF9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880" y="1866899"/>
            <a:ext cx="10283563" cy="424438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it-IT" sz="4400" dirty="0"/>
              <a:t>Componenti principali :</a:t>
            </a:r>
          </a:p>
          <a:p>
            <a:pPr marL="0" indent="0">
              <a:buNone/>
            </a:pPr>
            <a:r>
              <a:rPr lang="it-IT" sz="4400" b="1" dirty="0"/>
              <a:t>1.	Definizione delle Direttive di SWI-</a:t>
            </a:r>
            <a:r>
              <a:rPr lang="it-IT" sz="4400" b="1" dirty="0" err="1"/>
              <a:t>Prolog</a:t>
            </a:r>
            <a:r>
              <a:rPr lang="it-IT" sz="4400" b="1" dirty="0"/>
              <a:t> :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sz="1700" dirty="0"/>
              <a:t>	</a:t>
            </a:r>
          </a:p>
          <a:p>
            <a:pPr marL="0" indent="0">
              <a:buNone/>
            </a:pPr>
            <a:endParaRPr lang="it-IT" sz="1700" dirty="0"/>
          </a:p>
          <a:p>
            <a:pPr marL="0" indent="0">
              <a:buNone/>
            </a:pPr>
            <a:endParaRPr lang="it-IT" sz="1700" dirty="0"/>
          </a:p>
          <a:p>
            <a:pPr marL="0" indent="0">
              <a:buNone/>
            </a:pPr>
            <a:endParaRPr lang="it-IT" sz="4300" dirty="0"/>
          </a:p>
          <a:p>
            <a:pPr marL="0" indent="0">
              <a:buNone/>
            </a:pPr>
            <a:r>
              <a:rPr lang="it-IT" sz="3800" dirty="0"/>
              <a:t>La prima linea indica che quei predicati sono dinamici, In altre parole, nuovi fatti possono essere aggiunti o rimossi dinamicamente.</a:t>
            </a:r>
          </a:p>
          <a:p>
            <a:pPr marL="0" indent="0">
              <a:buNone/>
            </a:pPr>
            <a:endParaRPr lang="it-IT" sz="3800" dirty="0"/>
          </a:p>
          <a:p>
            <a:pPr marL="0" indent="0">
              <a:buNone/>
            </a:pPr>
            <a:r>
              <a:rPr lang="it-IT" sz="3800" dirty="0"/>
              <a:t>La seconda linea rimuove tutti i fatti esistenti relativi ai predicati </a:t>
            </a:r>
            <a:r>
              <a:rPr lang="it-IT" sz="3800" dirty="0" err="1"/>
              <a:t>at</a:t>
            </a:r>
            <a:r>
              <a:rPr lang="it-IT" sz="3800" dirty="0"/>
              <a:t>/2, </a:t>
            </a:r>
            <a:r>
              <a:rPr lang="it-IT" sz="3800" dirty="0" err="1"/>
              <a:t>i_am_at</a:t>
            </a:r>
            <a:r>
              <a:rPr lang="it-IT" sz="3800" dirty="0"/>
              <a:t>/1, e </a:t>
            </a:r>
            <a:r>
              <a:rPr lang="it-IT" sz="3800" dirty="0" err="1"/>
              <a:t>alive</a:t>
            </a:r>
            <a:r>
              <a:rPr lang="it-IT" sz="3800" dirty="0"/>
              <a:t>/1. Viene utilizzata all'inizio del gioco per assicurarsi che lo stato iniziale del mondo di gioco sia vuoto e pronto per essere inizializzato.</a:t>
            </a:r>
          </a:p>
          <a:p>
            <a:pPr marL="0" indent="0">
              <a:buNone/>
            </a:pPr>
            <a:r>
              <a:rPr lang="it-IT" sz="1700" dirty="0"/>
              <a:t>	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DFD70DB-6F8A-906D-872C-AE5227301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319" y="3101312"/>
            <a:ext cx="5471634" cy="32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680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AA9F12E6-72B7-2C15-5D2E-6BF634534BF8}"/>
              </a:ext>
            </a:extLst>
          </p:cNvPr>
          <p:cNvSpPr txBox="1"/>
          <p:nvPr/>
        </p:nvSpPr>
        <p:spPr>
          <a:xfrm>
            <a:off x="1141413" y="2190541"/>
            <a:ext cx="87260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2"/>
            </a:pPr>
            <a:r>
              <a:rPr lang="it-IT" sz="2100" b="1" dirty="0"/>
              <a:t>Regole :</a:t>
            </a:r>
          </a:p>
          <a:p>
            <a:r>
              <a:rPr lang="it-IT" sz="2100" b="1" dirty="0"/>
              <a:t> </a:t>
            </a:r>
          </a:p>
          <a:p>
            <a:pPr marL="457200" indent="-457200">
              <a:buAutoNum type="arabicPeriod" startAt="2"/>
            </a:pPr>
            <a:endParaRPr lang="it-IT" sz="2100" b="1" dirty="0"/>
          </a:p>
        </p:txBody>
      </p:sp>
      <p:pic>
        <p:nvPicPr>
          <p:cNvPr id="6" name="Immagine 5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2426646E-85D7-D0D0-0D1B-5C94631A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798595"/>
            <a:ext cx="4976291" cy="203471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83A2E47-49D3-4111-E5B9-5C37D4B97CCA}"/>
              </a:ext>
            </a:extLst>
          </p:cNvPr>
          <p:cNvSpPr txBox="1"/>
          <p:nvPr/>
        </p:nvSpPr>
        <p:spPr>
          <a:xfrm>
            <a:off x="6551526" y="2682301"/>
            <a:ext cx="497629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sz="1600" dirty="0"/>
              <a:t>QUESTA PARTE DEL CODICE DEFINISCE LE REGOLE CHE DETERMINANO I PERCORSI DISPONIBILI DALLA POSIZIONE                                  "CAVE_ENTRANCE" AD ALTRE POSIZIONI NEL GIOCO. </a:t>
            </a:r>
          </a:p>
          <a:p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639301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BE21F157-5397-3CCF-D493-605D18C15321}"/>
              </a:ext>
            </a:extLst>
          </p:cNvPr>
          <p:cNvSpPr txBox="1"/>
          <p:nvPr/>
        </p:nvSpPr>
        <p:spPr>
          <a:xfrm>
            <a:off x="845736" y="852328"/>
            <a:ext cx="105005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/>
              <a:t>PRIMA REGOLA: </a:t>
            </a:r>
          </a:p>
          <a:p>
            <a:r>
              <a:rPr lang="it-IT" sz="1800" b="1" dirty="0"/>
              <a:t>PATH(CAVE_ENTRANCE, N, MASSIVE_DOOR) :- AT(MAGIC_STONE, IN_HAND).</a:t>
            </a:r>
          </a:p>
          <a:p>
            <a:endParaRPr lang="it-IT" sz="1800" b="1" dirty="0"/>
          </a:p>
          <a:p>
            <a:r>
              <a:rPr lang="it-IT" sz="1800" dirty="0"/>
              <a:t>QUESTA REGOLA VIENE VALUTATA PER PRIMA. SE LA CONDIZIONE AT(MAGIC_STONE, IN_HAND) È VERA, LA REGOLA HA SUCCESSO E IL PERCORSO VERSO LA PORTA MASSICCIA VIENE APERTO.</a:t>
            </a:r>
          </a:p>
          <a:p>
            <a:endParaRPr lang="it-IT" sz="1800" dirty="0"/>
          </a:p>
          <a:p>
            <a:r>
              <a:rPr lang="it-IT" sz="1800" dirty="0"/>
              <a:t>SECONDA REGOLA:</a:t>
            </a:r>
          </a:p>
          <a:p>
            <a:r>
              <a:rPr lang="it-IT" sz="1800" b="1" dirty="0"/>
              <a:t> PATH(CAVE_ENTRANCE, N, MASSIVE_DOOR) :- ...</a:t>
            </a:r>
          </a:p>
          <a:p>
            <a:endParaRPr lang="it-IT" sz="1800" b="1" dirty="0"/>
          </a:p>
          <a:p>
            <a:r>
              <a:rPr lang="it-IT" sz="1800" dirty="0"/>
              <a:t>QUESTA REGOLA VIENE VALUTATA SOLO SE LA PRIMA REGOLA FALLISCE (CIOÈ, SE AT(MAGIC_STONE, IN_HAND) È FALSO). SE QUESTA REGOLA VIENE ESEGUITA, STAMPA IL MESSAGGIO CHE LA PORTA È CHIUSA E NON PUÒ ESSERE APERTA.</a:t>
            </a:r>
          </a:p>
          <a:p>
            <a:endParaRPr lang="it-IT" sz="1800" dirty="0"/>
          </a:p>
          <a:p>
            <a:r>
              <a:rPr lang="it-IT" sz="1800" dirty="0"/>
              <a:t>L'ORDINE DELLE REGOLE È QUINDI CRUCIALE IN QUESTO CASO PER GARANTIRE CHE LA CONDIZIONE CORRETTA VENGA VALUTATA PER PRIMA.</a:t>
            </a:r>
          </a:p>
        </p:txBody>
      </p:sp>
    </p:spTree>
    <p:extLst>
      <p:ext uri="{BB962C8B-B14F-4D97-AF65-F5344CB8AC3E}">
        <p14:creationId xmlns:p14="http://schemas.microsoft.com/office/powerpoint/2010/main" val="596538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ED7114-A219-32A7-0EC3-708377386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Presentazione del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8ED15F-E754-2295-65B8-468BCC7F0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Ciao a tutti! Oggi vi presenteremo il nostro gioco di avventura sviluppato in </a:t>
            </a:r>
            <a:r>
              <a:rPr lang="it-IT" dirty="0" err="1"/>
              <a:t>Prolog</a:t>
            </a:r>
            <a:r>
              <a:rPr lang="it-IT" dirty="0"/>
              <a:t>.</a:t>
            </a:r>
          </a:p>
          <a:p>
            <a:pPr marL="0" indent="0">
              <a:buNone/>
            </a:pPr>
            <a:r>
              <a:rPr lang="it-IT" dirty="0"/>
              <a:t>Siamo partiti dal gioco già presente su e-learning e siamo andati a modificarlo, andando ad aggiungere nuovi nemici, nuove zone e nuovi oggetti, per renderlo più dinamico e complesso rispetto al gioco base.</a:t>
            </a:r>
          </a:p>
          <a:p>
            <a:pPr marL="0" indent="0">
              <a:buNone/>
            </a:pPr>
            <a:r>
              <a:rPr lang="it-IT" dirty="0"/>
              <a:t>Speriamo che la nostra versione possa dimostrare che abbiamo compreso la base di partenza, e siamo stati in grado di elaborarla per produrre un risultato più stimolante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19719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Carattere, testo, schermata, tipografia&#10;&#10;Descrizione generata automaticamente">
            <a:extLst>
              <a:ext uri="{FF2B5EF4-FFF2-40B4-BE49-F238E27FC236}">
                <a16:creationId xmlns:a16="http://schemas.microsoft.com/office/drawing/2014/main" id="{900B5086-DE76-729D-5017-747F2FF4F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38" y="800872"/>
            <a:ext cx="3786315" cy="192020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DAC8ED8-D285-6314-622A-5D5BA0742E5A}"/>
              </a:ext>
            </a:extLst>
          </p:cNvPr>
          <p:cNvSpPr txBox="1"/>
          <p:nvPr/>
        </p:nvSpPr>
        <p:spPr>
          <a:xfrm>
            <a:off x="6638611" y="800872"/>
            <a:ext cx="52284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È UNA LISTA DI ALCUNI DEGLI OGGETTI DEL GIOCO, QUELLI CHE MANCANO, (SAPPHIRE E MAGIC_STONE) VENGONO ASSEGNATI AL GIOCATORE AL MOMENTO DELL’UCCISIONE DI LEONE E SLIME.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9" name="Immagine 8" descr="Immagine che contiene Carattere, schermata, Elementi grafici, testo&#10;&#10;Descrizione generata automaticamente">
            <a:extLst>
              <a:ext uri="{FF2B5EF4-FFF2-40B4-BE49-F238E27FC236}">
                <a16:creationId xmlns:a16="http://schemas.microsoft.com/office/drawing/2014/main" id="{69AAEAA7-8D11-B7BD-6B06-B349B134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37" y="3386196"/>
            <a:ext cx="2771315" cy="147166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AF9CD52-30C9-EC3D-D362-F135F143AF0A}"/>
              </a:ext>
            </a:extLst>
          </p:cNvPr>
          <p:cNvSpPr txBox="1"/>
          <p:nvPr/>
        </p:nvSpPr>
        <p:spPr>
          <a:xfrm>
            <a:off x="6672105" y="3235569"/>
            <a:ext cx="5144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 QUESTE REGOLE DETERMINIAMO LO STATO DI VITA DEI NEMICI NEL MONDO DI GIOCO</a:t>
            </a:r>
          </a:p>
        </p:txBody>
      </p:sp>
    </p:spTree>
    <p:extLst>
      <p:ext uri="{BB962C8B-B14F-4D97-AF65-F5344CB8AC3E}">
        <p14:creationId xmlns:p14="http://schemas.microsoft.com/office/powerpoint/2010/main" val="910837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8E3B730-8E8A-E429-831A-DD4C1CA5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007" y="601735"/>
            <a:ext cx="3208298" cy="565453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D55E8E9-1793-9EF2-DBF8-22DF695A05D5}"/>
              </a:ext>
            </a:extLst>
          </p:cNvPr>
          <p:cNvSpPr txBox="1"/>
          <p:nvPr/>
        </p:nvSpPr>
        <p:spPr>
          <a:xfrm>
            <a:off x="5556738" y="713433"/>
            <a:ext cx="554669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	SE LA LINGUA È INGLESE E L'OGGETTO X È GIÀ IN MANO, VIENE STAMPATO IL MESSAGGIO "YOU'RE ALREADY HOLDING IT!" E L'ESECUZIONE SI INTERROMPE.</a:t>
            </a:r>
          </a:p>
          <a:p>
            <a:r>
              <a:rPr lang="it-IT" dirty="0"/>
              <a:t>2.	SE LA LINGUA È ITALIANA E L'OGGETTO X È GIÀ IN MANO, VIENE STAMPATO IL MESSAGGIO "LO STAI GIÀ TENENDO!" E L'ESECUZIONE SI INTERROMPE.</a:t>
            </a:r>
          </a:p>
          <a:p>
            <a:r>
              <a:rPr lang="it-IT" dirty="0"/>
              <a:t>3.	SE CI SI TROVA NELLA STESSA POSIZIONE DELL'OGGETTO X, L'OGGETTO VIENE PRELEVATO, SPOSTANDOLO DALLA POSIZIONE CORRENTE ALLA MANO. VIENE STAMPATO "OK." E L'ESECUZIONE SI INTERROMPE.</a:t>
            </a:r>
          </a:p>
          <a:p>
            <a:r>
              <a:rPr lang="it-IT" dirty="0"/>
              <a:t>4.	SE LA LINGUA È INGLESE E L'OGGETTO NON È PRESENTE NELLA POSIZIONE CORRENTE, VIENE STAMPATO "I DON'T SEE IT HERE.".</a:t>
            </a:r>
          </a:p>
          <a:p>
            <a:r>
              <a:rPr lang="it-IT" dirty="0"/>
              <a:t>5.	SE LA LINGUA È ITALIANA E L'OGGETTO NON È PRESENTE NELLA POSIZIONE CORRENTE, VIENE STAMPATO "NON LO VEDO QUI."</a:t>
            </a:r>
          </a:p>
        </p:txBody>
      </p:sp>
    </p:spTree>
    <p:extLst>
      <p:ext uri="{BB962C8B-B14F-4D97-AF65-F5344CB8AC3E}">
        <p14:creationId xmlns:p14="http://schemas.microsoft.com/office/powerpoint/2010/main" val="264246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2C409736-CB9D-CF50-21AB-4CD01EA54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706" y="1828661"/>
            <a:ext cx="2880610" cy="320067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55E2DE4-7EF9-03E3-84A2-D225E32DE1D9}"/>
              </a:ext>
            </a:extLst>
          </p:cNvPr>
          <p:cNvSpPr txBox="1"/>
          <p:nvPr/>
        </p:nvSpPr>
        <p:spPr>
          <a:xfrm>
            <a:off x="5442856" y="1582340"/>
            <a:ext cx="62835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	SE L'OGGETTO X È IN MANO:</a:t>
            </a:r>
          </a:p>
          <a:p>
            <a:endParaRPr lang="it-IT" dirty="0"/>
          </a:p>
          <a:p>
            <a:r>
              <a:rPr lang="it-IT" dirty="0"/>
              <a:t>VERIFICA LA POSIZIONE CORRENTE.</a:t>
            </a:r>
          </a:p>
          <a:p>
            <a:r>
              <a:rPr lang="it-IT" dirty="0"/>
              <a:t>RIMUOVE L'OGGETTO DALLA MANO.</a:t>
            </a:r>
          </a:p>
          <a:p>
            <a:r>
              <a:rPr lang="it-IT" dirty="0"/>
              <a:t>POSIZIONA L'OGGETTO NELLA POSIZIONE CORRENTE.</a:t>
            </a:r>
          </a:p>
          <a:p>
            <a:r>
              <a:rPr lang="it-IT" dirty="0"/>
              <a:t>STAMPA IL MESSAGGIO "OK.".</a:t>
            </a:r>
          </a:p>
          <a:p>
            <a:r>
              <a:rPr lang="it-IT" dirty="0"/>
              <a:t>INTERROMPE L'ESECUZIONE.</a:t>
            </a:r>
          </a:p>
          <a:p>
            <a:endParaRPr lang="it-IT" dirty="0"/>
          </a:p>
          <a:p>
            <a:r>
              <a:rPr lang="it-IT" dirty="0"/>
              <a:t>2.	SE LA LINGUA È INGLESE E L'OGGETTO NON È IN MANO:</a:t>
            </a:r>
          </a:p>
          <a:p>
            <a:r>
              <a:rPr lang="it-IT" dirty="0"/>
              <a:t>STAMPA IL MESSAGGIO "YOU AREN'T HOLDING IT!".</a:t>
            </a:r>
          </a:p>
          <a:p>
            <a:endParaRPr lang="it-IT" dirty="0"/>
          </a:p>
          <a:p>
            <a:r>
              <a:rPr lang="it-IT" dirty="0"/>
              <a:t>3.	SE LA LINGUA È ITALIANA E L'OGGETTO NON È IN MANO:</a:t>
            </a:r>
          </a:p>
          <a:p>
            <a:r>
              <a:rPr lang="it-IT" dirty="0"/>
              <a:t>STAMPA IL MESSAGGIO "NON LO STAI TENENDO!".</a:t>
            </a:r>
          </a:p>
        </p:txBody>
      </p:sp>
    </p:spTree>
    <p:extLst>
      <p:ext uri="{BB962C8B-B14F-4D97-AF65-F5344CB8AC3E}">
        <p14:creationId xmlns:p14="http://schemas.microsoft.com/office/powerpoint/2010/main" val="818493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">
            <a:extLst>
              <a:ext uri="{FF2B5EF4-FFF2-40B4-BE49-F238E27FC236}">
                <a16:creationId xmlns:a16="http://schemas.microsoft.com/office/drawing/2014/main" id="{95613CE5-4EE7-6C2B-B824-EEA476535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577" y="624597"/>
            <a:ext cx="4442845" cy="560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23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5568A975-1E9B-227E-57A4-4C3E3C5095A4}"/>
              </a:ext>
            </a:extLst>
          </p:cNvPr>
          <p:cNvSpPr txBox="1"/>
          <p:nvPr/>
        </p:nvSpPr>
        <p:spPr>
          <a:xfrm>
            <a:off x="582804" y="773723"/>
            <a:ext cx="101990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	I PREDICATI </a:t>
            </a:r>
            <a:r>
              <a:rPr lang="it-IT" b="1" dirty="0"/>
              <a:t>N/0, S/0, E/0, W/0, U/0, E D/0:</a:t>
            </a:r>
          </a:p>
          <a:p>
            <a:endParaRPr lang="it-IT" dirty="0"/>
          </a:p>
          <a:p>
            <a:r>
              <a:rPr lang="it-IT" dirty="0"/>
              <a:t>QUESTI PREDICATI DEFINISCONO LE DIREZIONI NORD, SUD, EST, OVEST, SU E GIÙ, RISPETTIVAMENTE.</a:t>
            </a:r>
          </a:p>
          <a:p>
            <a:r>
              <a:rPr lang="it-IT" dirty="0"/>
              <a:t>OGNUNO DI QUESTI PREDICATI CHIAMA IL PREDICATO GO/1 CON LA DIREZIONE CORRISPONDENTE.</a:t>
            </a:r>
          </a:p>
          <a:p>
            <a:r>
              <a:rPr lang="it-IT" dirty="0"/>
              <a:t>LA LOGICA PER MUOVERSI IN UNA DATA DIREZIONE È GESTITA DAL PREDICATO GO/1:</a:t>
            </a:r>
          </a:p>
          <a:p>
            <a:endParaRPr lang="it-IT" dirty="0"/>
          </a:p>
          <a:p>
            <a:r>
              <a:rPr lang="it-IT" dirty="0"/>
              <a:t>2.	SE IL MOVIMENTO È POSSIBILE:</a:t>
            </a:r>
          </a:p>
          <a:p>
            <a:endParaRPr lang="it-IT" dirty="0"/>
          </a:p>
          <a:p>
            <a:r>
              <a:rPr lang="it-IT" dirty="0"/>
              <a:t>VERIFICA LA POSIZIONE CORRENTE.</a:t>
            </a:r>
          </a:p>
          <a:p>
            <a:r>
              <a:rPr lang="it-IT" dirty="0"/>
              <a:t>CONTROLLA SE ESISTE UN PERCORSO NELLA DIREZIONE DATA.</a:t>
            </a:r>
          </a:p>
          <a:p>
            <a:r>
              <a:rPr lang="it-IT" dirty="0"/>
              <a:t>SE ESISTE, AGGIORNA LA POSIZIONE CORRENTE ALLA NUOVA POSIZIONE.</a:t>
            </a:r>
          </a:p>
          <a:p>
            <a:r>
              <a:rPr lang="it-IT" dirty="0"/>
              <a:t>VISUALIZZA LA DESCRIZIONE DELLA NUOVA POSIZIONE.</a:t>
            </a:r>
          </a:p>
          <a:p>
            <a:r>
              <a:rPr lang="it-IT" dirty="0"/>
              <a:t>INTERROMPE L'ESECUZIONE.</a:t>
            </a:r>
          </a:p>
          <a:p>
            <a:r>
              <a:rPr lang="it-IT" dirty="0"/>
              <a:t>SE IL MOVIMENTO NON È POSSIBILE:</a:t>
            </a:r>
          </a:p>
          <a:p>
            <a:endParaRPr lang="it-IT" dirty="0"/>
          </a:p>
          <a:p>
            <a:r>
              <a:rPr lang="it-IT" dirty="0"/>
              <a:t>SE LA LINGUA È INGLESE, STAMPA IL MESSAGGIO "YOU CAN'T GO THAT WAY.".</a:t>
            </a:r>
          </a:p>
          <a:p>
            <a:r>
              <a:rPr lang="it-IT" dirty="0"/>
              <a:t>SE LA LINGUA È ITALIANA, STAMPA IL MESSAGGIO "NON PUOI ANDARE IN QUELLA DIREZIONE.".</a:t>
            </a:r>
          </a:p>
        </p:txBody>
      </p:sp>
    </p:spTree>
    <p:extLst>
      <p:ext uri="{BB962C8B-B14F-4D97-AF65-F5344CB8AC3E}">
        <p14:creationId xmlns:p14="http://schemas.microsoft.com/office/powerpoint/2010/main" val="862917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7258970E-AC48-AB44-0C05-CF27DB07FFDE}"/>
              </a:ext>
            </a:extLst>
          </p:cNvPr>
          <p:cNvSpPr txBox="1"/>
          <p:nvPr/>
        </p:nvSpPr>
        <p:spPr>
          <a:xfrm>
            <a:off x="5436157" y="950133"/>
            <a:ext cx="642089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PREDICATO LOOK/0 SI COMPONE DI DUE PASSAGGI PRINCIPALI:</a:t>
            </a:r>
          </a:p>
          <a:p>
            <a:endParaRPr lang="it-IT" dirty="0"/>
          </a:p>
          <a:p>
            <a:r>
              <a:rPr lang="it-IT" dirty="0"/>
              <a:t>DETERMINAZIONE DELLA POSIZIONE CORRENTE:</a:t>
            </a:r>
          </a:p>
          <a:p>
            <a:endParaRPr lang="it-IT" dirty="0"/>
          </a:p>
          <a:p>
            <a:r>
              <a:rPr lang="it-IT" dirty="0"/>
              <a:t>I_AM_AT(PLACE): QUESTO FATTO È USATO PER DETERMINARE LA POSIZIONE CORRENTE DEL GIOCATORE. PLACE RAPPRESENTA LA POSIZIONE ATTUALE.</a:t>
            </a:r>
          </a:p>
          <a:p>
            <a:r>
              <a:rPr lang="it-IT" dirty="0"/>
              <a:t>DESCRIZIONE DELLA POSIZIONE:</a:t>
            </a:r>
          </a:p>
          <a:p>
            <a:endParaRPr lang="it-IT" dirty="0"/>
          </a:p>
          <a:p>
            <a:r>
              <a:rPr lang="it-IT" dirty="0"/>
              <a:t>DESCRIBE(PLACE): QUESTO PREDICATO CHIAMA UN ALTRO PREDICATO DESCRIBE/1, CHE  PRENDE COME ARGOMENTO PLACE E FORNISCE UNA DESCRIZIONE DELLA POSIZIONE CORRENTE, UNA DESCRIZIONE TESTUALE DELL'AMBIENTE O DELLA STANZA IN CUI CI SI TROVA.</a:t>
            </a:r>
          </a:p>
        </p:txBody>
      </p:sp>
      <p:pic>
        <p:nvPicPr>
          <p:cNvPr id="4" name="Immagine 3" descr="Immagine che contiene testo, Carattere, schermata, tipografia&#10;&#10;Descrizione generata automaticamente">
            <a:extLst>
              <a:ext uri="{FF2B5EF4-FFF2-40B4-BE49-F238E27FC236}">
                <a16:creationId xmlns:a16="http://schemas.microsoft.com/office/drawing/2014/main" id="{35F00C0D-95DC-1FFF-9F0B-E9167E666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908" y="2622528"/>
            <a:ext cx="2263336" cy="11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116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CBC90E-C636-954A-46FB-FD395CD2119D}"/>
              </a:ext>
            </a:extLst>
          </p:cNvPr>
          <p:cNvSpPr txBox="1"/>
          <p:nvPr/>
        </p:nvSpPr>
        <p:spPr>
          <a:xfrm>
            <a:off x="5164853" y="422031"/>
            <a:ext cx="671564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	NOTIFICA DEGLI OGGETTI (INGLESE):</a:t>
            </a:r>
          </a:p>
          <a:p>
            <a:r>
              <a:rPr lang="it-IT" dirty="0"/>
              <a:t>VERIFICA SE LA LINGUA È IMPOSTATA SU INGLESE.</a:t>
            </a:r>
          </a:p>
          <a:p>
            <a:r>
              <a:rPr lang="it-IT" dirty="0"/>
              <a:t>CERCA TUTTI GLI OGGETTI PRESENTI NELLA POSIZIONE SPECIFICATA.</a:t>
            </a:r>
          </a:p>
          <a:p>
            <a:r>
              <a:rPr lang="it-IT" dirty="0"/>
              <a:t>PER OGNI OGGETTO TROVATO, STAMPA UN MESSAGGIO CHE INDICA LA PRESENZA DELL'OGGETTO, CON IL TESTO COLORATO IN GIALLO.</a:t>
            </a:r>
          </a:p>
          <a:p>
            <a:r>
              <a:rPr lang="it-IT" dirty="0"/>
              <a:t>FORZA IL FALLIMENTO PER CONTINUARE A CERCARE ALTRI OGGETTI NELLA STESSA POSIZIONE.</a:t>
            </a:r>
          </a:p>
          <a:p>
            <a:r>
              <a:rPr lang="it-IT" dirty="0"/>
              <a:t>2.	NOTIFICA DEGLI OGGETTI (ITALIANO):</a:t>
            </a:r>
          </a:p>
          <a:p>
            <a:r>
              <a:rPr lang="it-IT" dirty="0"/>
              <a:t>VERIFICA SE LA LINGUA È IMPOSTATA SU ITALIANO.</a:t>
            </a:r>
          </a:p>
          <a:p>
            <a:r>
              <a:rPr lang="it-IT" dirty="0"/>
              <a:t>CERCA TUTTI GLI OGGETTI PRESENTI NELLA POSIZIONE SPECIFICATA.</a:t>
            </a:r>
          </a:p>
          <a:p>
            <a:r>
              <a:rPr lang="it-IT" dirty="0"/>
              <a:t>PER OGNI OGGETTO TROVATO, STAMPA UN MESSAGGIO CHE INDICA LA PRESENZA DELL'OGGETTO, CON IL TESTO COLORATO IN GIALLO.</a:t>
            </a:r>
          </a:p>
          <a:p>
            <a:r>
              <a:rPr lang="it-IT" dirty="0"/>
              <a:t>FORZA IL FALLIMENTO PER CONTINUARE A CERCARE ALTRI OGGETTI NELLA STESSA POSIZIONE.</a:t>
            </a:r>
          </a:p>
          <a:p>
            <a:r>
              <a:rPr lang="it-IT" dirty="0"/>
              <a:t>3.	CASO BASE:</a:t>
            </a:r>
          </a:p>
          <a:p>
            <a:r>
              <a:rPr lang="it-IT" dirty="0"/>
              <a:t>QUESTO CASO SI VERIFICA QUANDO NON CI SONO PIÙ OGGETTI DA ELENCARE O QUANDO NESSUN OGGETTO CORRISPONDE.</a:t>
            </a:r>
          </a:p>
        </p:txBody>
      </p:sp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F04C8E5C-4E7C-1044-4CA3-897D3C8BC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72" y="1836282"/>
            <a:ext cx="4305673" cy="318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75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0C76EA75-D4D4-3962-254F-8AB43279C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59" y="946723"/>
            <a:ext cx="4740051" cy="482387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E1EBA8F-579A-D18C-140F-1F5C3DFE663E}"/>
              </a:ext>
            </a:extLst>
          </p:cNvPr>
          <p:cNvSpPr txBox="1"/>
          <p:nvPr/>
        </p:nvSpPr>
        <p:spPr>
          <a:xfrm>
            <a:off x="6280220" y="1105319"/>
            <a:ext cx="44212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1.	SE IL GIOCATORE È NELLA STANZA CON IL RAGNO E HA LA SPADA, IL RAGNO VIENE UCCISO CON UN MESSAGGIO APPROPRIATO, INDIPENDENTEMENTE DALLA LINGUA IMPOSTATA.</a:t>
            </a:r>
          </a:p>
          <a:p>
            <a:r>
              <a:rPr lang="it-IT" dirty="0"/>
              <a:t>2.	SE IL GIOCATORE È NELLA STANZA CON IL RAGNO MA NON HA LA SPADA, VIENE MOSTRATO UN MESSAGGIO DIVERSO CHE INDICA CHE PICCHIARE IL RAGNO NON HA EFFETTO.</a:t>
            </a:r>
          </a:p>
          <a:p>
            <a:r>
              <a:rPr lang="it-IT" dirty="0"/>
              <a:t>3.	SE IL GIOCATORE NON È NELLA STANZA CON IL RAGNO, NON VIENE ESEGUITA ALCUNA AZIONE.</a:t>
            </a:r>
          </a:p>
        </p:txBody>
      </p:sp>
    </p:spTree>
    <p:extLst>
      <p:ext uri="{BB962C8B-B14F-4D97-AF65-F5344CB8AC3E}">
        <p14:creationId xmlns:p14="http://schemas.microsoft.com/office/powerpoint/2010/main" val="28268359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menu, Carattere&#10;&#10;Descrizione generata automaticamente">
            <a:extLst>
              <a:ext uri="{FF2B5EF4-FFF2-40B4-BE49-F238E27FC236}">
                <a16:creationId xmlns:a16="http://schemas.microsoft.com/office/drawing/2014/main" id="{C96D909B-3914-ED8A-9B4F-FCEB89A7D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40" y="291346"/>
            <a:ext cx="5082980" cy="613463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81C93CE-C927-DAB2-C373-B6E8E0BEF386}"/>
              </a:ext>
            </a:extLst>
          </p:cNvPr>
          <p:cNvSpPr txBox="1"/>
          <p:nvPr/>
        </p:nvSpPr>
        <p:spPr>
          <a:xfrm>
            <a:off x="6491235" y="393673"/>
            <a:ext cx="4200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DESCRIBE/1 è IL PREDICATO ‘CORE’ DEL TEXT GAME, INFATTI QUI VENGONO DESCRITTI TUTTI I LUOGHI DEL GIOCO A PARTIRE DAL PARAMETRO PLACE.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A0C314B-BD54-2074-2333-B49AA0AC3513}"/>
              </a:ext>
            </a:extLst>
          </p:cNvPr>
          <p:cNvSpPr txBox="1"/>
          <p:nvPr/>
        </p:nvSpPr>
        <p:spPr>
          <a:xfrm>
            <a:off x="6376610" y="5482716"/>
            <a:ext cx="518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ALTRE REGOLE IMPORTANTI SONO : START, TITLE E INSTRUCTION</a:t>
            </a:r>
          </a:p>
        </p:txBody>
      </p:sp>
    </p:spTree>
    <p:extLst>
      <p:ext uri="{BB962C8B-B14F-4D97-AF65-F5344CB8AC3E}">
        <p14:creationId xmlns:p14="http://schemas.microsoft.com/office/powerpoint/2010/main" val="2832904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41274EC-B5F5-7B08-39C4-6E36AEFA78FB}"/>
              </a:ext>
            </a:extLst>
          </p:cNvPr>
          <p:cNvSpPr txBox="1"/>
          <p:nvPr/>
        </p:nvSpPr>
        <p:spPr>
          <a:xfrm>
            <a:off x="1292888" y="636843"/>
            <a:ext cx="960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MAPPA DEL GIOCO</a:t>
            </a:r>
          </a:p>
        </p:txBody>
      </p:sp>
      <p:pic>
        <p:nvPicPr>
          <p:cNvPr id="6" name="Immagine 5" descr="Immagine che contiene Videogioco di strategia, albero, Gioco per PC, schermata&#10;&#10;Descrizione generata automaticamente">
            <a:extLst>
              <a:ext uri="{FF2B5EF4-FFF2-40B4-BE49-F238E27FC236}">
                <a16:creationId xmlns:a16="http://schemas.microsoft.com/office/drawing/2014/main" id="{9A2C523C-5221-901F-441C-FCE6A5FC3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680" y="1237677"/>
            <a:ext cx="6644640" cy="498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64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0093CB-6166-31F5-64C6-7A4824B5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 del gioco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42C3C3-5B7A-3607-9C28-4D8166D51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inizieremo dal mostrarvi una demo del gioco, affinché possiate comprendere il suo funzionamento generale.</a:t>
            </a:r>
          </a:p>
          <a:p>
            <a:pPr marL="0" indent="0">
              <a:buNone/>
            </a:pPr>
            <a:r>
              <a:rPr lang="it-IT" dirty="0"/>
              <a:t>successivamente, mostreremo uno schema che risalti le modifiche che abbiamo applicato al progetto iniziale</a:t>
            </a:r>
          </a:p>
        </p:txBody>
      </p:sp>
    </p:spTree>
    <p:extLst>
      <p:ext uri="{BB962C8B-B14F-4D97-AF65-F5344CB8AC3E}">
        <p14:creationId xmlns:p14="http://schemas.microsoft.com/office/powerpoint/2010/main" val="735336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643433-CD83-8333-F54A-54BC52FE5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video</a:t>
            </a:r>
          </a:p>
        </p:txBody>
      </p:sp>
      <p:pic>
        <p:nvPicPr>
          <p:cNvPr id="4" name="demo_spiderProlog_Kokaj_Alzati">
            <a:hlinkClick r:id="" action="ppaction://media"/>
            <a:extLst>
              <a:ext uri="{FF2B5EF4-FFF2-40B4-BE49-F238E27FC236}">
                <a16:creationId xmlns:a16="http://schemas.microsoft.com/office/drawing/2014/main" id="{E39C2ED3-EA1B-0531-CA12-951ADEAB39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3814" y="2278308"/>
            <a:ext cx="8561196" cy="3532988"/>
          </a:xfrm>
        </p:spPr>
      </p:pic>
      <p:pic>
        <p:nvPicPr>
          <p:cNvPr id="3" name="demo_spiderProlog_Kokaj_Alzati">
            <a:hlinkClick r:id="" action="ppaction://media"/>
            <a:extLst>
              <a:ext uri="{FF2B5EF4-FFF2-40B4-BE49-F238E27FC236}">
                <a16:creationId xmlns:a16="http://schemas.microsoft.com/office/drawing/2014/main" id="{23C314A9-5E2F-BC36-48EC-6EC5C31F71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9428" y="2372901"/>
            <a:ext cx="8561196" cy="353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43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9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5B41E-3520-467B-F46C-4474F0E8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75844"/>
            <a:ext cx="9905998" cy="1905000"/>
          </a:xfrm>
        </p:spPr>
        <p:txBody>
          <a:bodyPr/>
          <a:lstStyle/>
          <a:p>
            <a:r>
              <a:rPr lang="it-IT" dirty="0"/>
              <a:t>schema gioco base</a:t>
            </a:r>
          </a:p>
        </p:txBody>
      </p:sp>
      <p:pic>
        <p:nvPicPr>
          <p:cNvPr id="5" name="Segnaposto contenuto 4" descr="Immagine che contiene schermata, diagramma, design&#10;&#10;Descrizione generata automaticamente">
            <a:extLst>
              <a:ext uri="{FF2B5EF4-FFF2-40B4-BE49-F238E27FC236}">
                <a16:creationId xmlns:a16="http://schemas.microsoft.com/office/drawing/2014/main" id="{A3B7037B-1EB2-6A93-4C7F-FF6612F28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3544" y="1597307"/>
            <a:ext cx="9214693" cy="4876505"/>
          </a:xfrm>
        </p:spPr>
      </p:pic>
      <p:pic>
        <p:nvPicPr>
          <p:cNvPr id="7" name="Immagine 6" descr="Immagine che contiene cerchio, orologio, bianco e nero, bussola&#10;&#10;Descrizione generata automaticamente">
            <a:extLst>
              <a:ext uri="{FF2B5EF4-FFF2-40B4-BE49-F238E27FC236}">
                <a16:creationId xmlns:a16="http://schemas.microsoft.com/office/drawing/2014/main" id="{7B313EFF-6DE0-1C56-4933-BD43D40D0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8780" y="177800"/>
            <a:ext cx="1400100" cy="141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79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F2D0DF-E37F-D904-173C-E3A35F454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gioco 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8D877-34EC-7D0E-11A5-5E933B272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spider è un gioco di avventura testuale ambientato in un mondo pieno di pericoli e misteri. Il tuo obiettivo è recuperare il famoso rubino Bar-</a:t>
            </a:r>
            <a:r>
              <a:rPr lang="it-IT" dirty="0" err="1"/>
              <a:t>Abzad</a:t>
            </a:r>
            <a:r>
              <a:rPr lang="it-IT" dirty="0"/>
              <a:t> e riportarlo al luogo di partenza. Durante il tuo viaggio, esplorerai diverse aree, raccoglierai oggetti utili e affronterai nemici letali. La tua astuzia e il corretto utilizzo degli oggetti raccolti saranno fondamentali per superare gli ostacoli e portare a termine la tua missione.</a:t>
            </a:r>
          </a:p>
        </p:txBody>
      </p:sp>
    </p:spTree>
    <p:extLst>
      <p:ext uri="{BB962C8B-B14F-4D97-AF65-F5344CB8AC3E}">
        <p14:creationId xmlns:p14="http://schemas.microsoft.com/office/powerpoint/2010/main" val="196006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99EC02-E261-5522-8478-089AFA6AE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comandi principali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336FEF-2846-6348-717A-CE4967196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1074" y="2099269"/>
            <a:ext cx="9905998" cy="373128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it-IT" sz="2900" dirty="0"/>
              <a:t>i comandi principali sono mostrati all’avvio del gioco e sono i seguenti: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/>
              <a:t>start.</a:t>
            </a:r>
            <a:r>
              <a:rPr lang="it-IT" sz="2900" dirty="0"/>
              <a:t>: Inizia il gioco e fornisce le istruzioni di 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/>
              <a:t>n. s. e. </a:t>
            </a:r>
            <a:r>
              <a:rPr lang="it-IT" sz="2900" b="1" dirty="0" err="1"/>
              <a:t>w</a:t>
            </a:r>
            <a:r>
              <a:rPr lang="it-IT" sz="2900" b="1" dirty="0"/>
              <a:t>. u. d.</a:t>
            </a:r>
            <a:r>
              <a:rPr lang="it-IT" sz="2900" dirty="0"/>
              <a:t>: Muoviti nelle direzioni nord, sud, est, ovest, su e giù, rispettivamente.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/>
              <a:t>take(Object).</a:t>
            </a:r>
            <a:r>
              <a:rPr lang="it-IT" sz="2900" dirty="0"/>
              <a:t>: Raccogli un oggetto presente nella tua posizione attuale.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/>
              <a:t>drop(Object).</a:t>
            </a:r>
            <a:r>
              <a:rPr lang="it-IT" sz="2900" dirty="0"/>
              <a:t>: Lascia un oggetto che hai in mano nella posizione attuale.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 err="1"/>
              <a:t>kill</a:t>
            </a:r>
            <a:r>
              <a:rPr lang="it-IT" sz="2900" b="1" dirty="0"/>
              <a:t>.</a:t>
            </a:r>
            <a:r>
              <a:rPr lang="it-IT" sz="2900" dirty="0"/>
              <a:t>: Attacca un nemico presente nella tua posizione attuale.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/>
              <a:t>look.</a:t>
            </a:r>
            <a:r>
              <a:rPr lang="it-IT" sz="2900" dirty="0"/>
              <a:t>: Osserva l'ambiente circostante e descrive ciò che vedi.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 err="1"/>
              <a:t>instructions</a:t>
            </a:r>
            <a:r>
              <a:rPr lang="it-IT" sz="2900" b="1" dirty="0"/>
              <a:t>.</a:t>
            </a:r>
            <a:r>
              <a:rPr lang="it-IT" sz="2900" dirty="0"/>
              <a:t>: Visualizza di nuovo le istruzioni del gioco.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 err="1"/>
              <a:t>halt</a:t>
            </a:r>
            <a:r>
              <a:rPr lang="it-IT" sz="2900" b="1" dirty="0"/>
              <a:t>.</a:t>
            </a:r>
            <a:r>
              <a:rPr lang="it-IT" sz="2900" dirty="0"/>
              <a:t>: Termina il gioco e chiude il programma.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900" b="1" dirty="0" err="1"/>
              <a:t>change_language</a:t>
            </a:r>
            <a:r>
              <a:rPr lang="it-IT" sz="2900" b="1" dirty="0"/>
              <a:t>(x).: </a:t>
            </a:r>
            <a:r>
              <a:rPr lang="it-IT" sz="2900" dirty="0"/>
              <a:t>per cambiare la lingua. 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8613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16F641-A6B3-4193-F965-83811D9F1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aree del gioco 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BE32E0-C8E2-4B0A-799A-3BA0C3BC7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+mj-lt"/>
              <a:buAutoNum type="arabicPeriod"/>
            </a:pPr>
            <a:r>
              <a:rPr lang="it-IT" b="1" dirty="0"/>
              <a:t>Prato (</a:t>
            </a:r>
            <a:r>
              <a:rPr lang="it-IT" b="1" dirty="0" err="1"/>
              <a:t>meadow</a:t>
            </a:r>
            <a:r>
              <a:rPr lang="it-IT" b="1" dirty="0"/>
              <a:t>):</a:t>
            </a:r>
            <a:r>
              <a:rPr lang="it-IT" dirty="0"/>
              <a:t> Punto di partenza del gioco. Il tuo obiettivo finale è tornare qui con il rubino.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Edificio (building):</a:t>
            </a:r>
            <a:r>
              <a:rPr lang="it-IT" dirty="0"/>
              <a:t> A sud del prato, contiene l’utilissima torcia e connessioni ad altre aree.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Caverna (cave):</a:t>
            </a:r>
            <a:r>
              <a:rPr lang="it-IT" dirty="0"/>
              <a:t> A est dell’ingresso della caverna, una zona pericolosa abitata da un ragno gigante che custodisce il rubino.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spider (ragno)</a:t>
            </a:r>
            <a:r>
              <a:rPr lang="it-IT" dirty="0"/>
              <a:t>: un minaccioso ragno a est della caverna. custodisce il rubino. è talmente alto, che è necessario arrampicarsi su di lui per arrecargli danno. 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Ingresso della Caverna (</a:t>
            </a:r>
            <a:r>
              <a:rPr lang="it-IT" b="1" dirty="0" err="1"/>
              <a:t>cave_entrance</a:t>
            </a:r>
            <a:r>
              <a:rPr lang="it-IT" b="1" dirty="0"/>
              <a:t>):</a:t>
            </a:r>
            <a:r>
              <a:rPr lang="it-IT" dirty="0"/>
              <a:t> L'entrata della caverna, a nord del prato, collega varie aree e contiene una misteriosa chiave.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gabbia (</a:t>
            </a:r>
            <a:r>
              <a:rPr lang="it-IT" b="1" dirty="0" err="1"/>
              <a:t>cage</a:t>
            </a:r>
            <a:r>
              <a:rPr lang="it-IT" b="1" dirty="0"/>
              <a:t>):</a:t>
            </a:r>
            <a:r>
              <a:rPr lang="it-IT" dirty="0"/>
              <a:t> A ovest dell'edificio, la tana di un pericoloso leone.</a:t>
            </a:r>
          </a:p>
          <a:p>
            <a:pPr>
              <a:buFont typeface="+mj-lt"/>
              <a:buAutoNum type="arabicPeriod"/>
            </a:pPr>
            <a:r>
              <a:rPr lang="it-IT" b="1" dirty="0"/>
              <a:t>armadio (closet):</a:t>
            </a:r>
            <a:r>
              <a:rPr lang="it-IT" dirty="0"/>
              <a:t> a est dell’edificio, contiene la preziosa spada.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6104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97BA19-F84B-E7D9-7D30-8EE2274C6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oggetti e nemici del gioco base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8A92B2-E782-D01F-9EB2-3CC316FA3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Oggetti: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Rubino (</a:t>
            </a:r>
            <a:r>
              <a:rPr lang="it-IT" b="1" dirty="0" err="1"/>
              <a:t>ruby</a:t>
            </a:r>
            <a:r>
              <a:rPr lang="it-IT" b="1" dirty="0"/>
              <a:t>):</a:t>
            </a:r>
            <a:r>
              <a:rPr lang="it-IT" dirty="0"/>
              <a:t> Custodito dal ragno nella caverna.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Chiave (key):</a:t>
            </a:r>
            <a:r>
              <a:rPr lang="it-IT" dirty="0"/>
              <a:t> Situata all'ingresso della caverna.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Spada (</a:t>
            </a:r>
            <a:r>
              <a:rPr lang="it-IT" b="1" dirty="0" err="1"/>
              <a:t>sword</a:t>
            </a:r>
            <a:r>
              <a:rPr lang="it-IT" b="1" dirty="0"/>
              <a:t>):</a:t>
            </a:r>
            <a:r>
              <a:rPr lang="it-IT" dirty="0"/>
              <a:t> Situata nel ripostiglio.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torcia (</a:t>
            </a:r>
            <a:r>
              <a:rPr lang="it-IT" b="1" dirty="0" err="1"/>
              <a:t>flashlight</a:t>
            </a:r>
            <a:r>
              <a:rPr lang="it-IT" b="1" dirty="0"/>
              <a:t>):</a:t>
            </a:r>
            <a:r>
              <a:rPr lang="it-IT" dirty="0"/>
              <a:t> Situata nell’edificio. necessario per accedere alla buia caverna.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b="1" dirty="0"/>
              <a:t>Nemici: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Ragno(spider):</a:t>
            </a:r>
            <a:r>
              <a:rPr lang="it-IT" dirty="0"/>
              <a:t> Abita nella caverna e custodisce il rubino.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b="1" dirty="0"/>
              <a:t>leone (</a:t>
            </a:r>
            <a:r>
              <a:rPr lang="it-IT" b="1" dirty="0" err="1"/>
              <a:t>lion</a:t>
            </a:r>
            <a:r>
              <a:rPr lang="it-IT" b="1" dirty="0"/>
              <a:t>)</a:t>
            </a:r>
            <a:r>
              <a:rPr lang="it-IT" dirty="0"/>
              <a:t>: situato nella sua gabbia. in questa versione, è una minaccia mortale e invincibile</a:t>
            </a:r>
          </a:p>
        </p:txBody>
      </p:sp>
    </p:spTree>
    <p:extLst>
      <p:ext uri="{BB962C8B-B14F-4D97-AF65-F5344CB8AC3E}">
        <p14:creationId xmlns:p14="http://schemas.microsoft.com/office/powerpoint/2010/main" val="510549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Ret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Ret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11908</TotalTime>
  <Words>2022</Words>
  <Application>Microsoft Macintosh PowerPoint</Application>
  <PresentationFormat>Widescreen</PresentationFormat>
  <Paragraphs>160</Paragraphs>
  <Slides>29</Slides>
  <Notes>1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3" baseType="lpstr">
      <vt:lpstr>Aptos</vt:lpstr>
      <vt:lpstr>Arial</vt:lpstr>
      <vt:lpstr>Century Gothic</vt:lpstr>
      <vt:lpstr>Rete</vt:lpstr>
      <vt:lpstr>SPIDER</vt:lpstr>
      <vt:lpstr>Presentazione del progetto</vt:lpstr>
      <vt:lpstr>demo del gioco</vt:lpstr>
      <vt:lpstr>video</vt:lpstr>
      <vt:lpstr>schema gioco base</vt:lpstr>
      <vt:lpstr>descrizione gioco base</vt:lpstr>
      <vt:lpstr>comandi principali</vt:lpstr>
      <vt:lpstr>aree del gioco base</vt:lpstr>
      <vt:lpstr>oggetti e nemici del gioco base</vt:lpstr>
      <vt:lpstr>condizioni di vittoria del gioco base</vt:lpstr>
      <vt:lpstr>schema gioco modificato</vt:lpstr>
      <vt:lpstr>descrizione gioco modificato</vt:lpstr>
      <vt:lpstr>comandi principali</vt:lpstr>
      <vt:lpstr>aree del gioco modificato</vt:lpstr>
      <vt:lpstr>oggetti e nemici del gioco modificato</vt:lpstr>
      <vt:lpstr>condizioni di vittoria del gioco modificato</vt:lpstr>
      <vt:lpstr>descrizione del codice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SPIDER</dc:title>
  <dc:creator>KOKAJ REDON</dc:creator>
  <cp:lastModifiedBy>KOKAJ REDON</cp:lastModifiedBy>
  <cp:revision>6</cp:revision>
  <dcterms:created xsi:type="dcterms:W3CDTF">2024-05-14T14:38:26Z</dcterms:created>
  <dcterms:modified xsi:type="dcterms:W3CDTF">2024-05-29T13:34:13Z</dcterms:modified>
</cp:coreProperties>
</file>

<file path=docProps/thumbnail.jpeg>
</file>